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65" r:id="rId4"/>
    <p:sldId id="266" r:id="rId5"/>
    <p:sldId id="261" r:id="rId6"/>
    <p:sldId id="262" r:id="rId7"/>
    <p:sldId id="263" r:id="rId8"/>
    <p:sldId id="264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BB40"/>
    <a:srgbClr val="0054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09"/>
    <p:restoredTop sz="94673"/>
  </p:normalViewPr>
  <p:slideViewPr>
    <p:cSldViewPr snapToGrid="0" snapToObjects="1">
      <p:cViewPr varScale="1">
        <p:scale>
          <a:sx n="43" d="100"/>
          <a:sy n="43" d="100"/>
        </p:scale>
        <p:origin x="78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FBFA3C-386F-794C-8783-FAD6C44EA86B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783D03-1B21-0C49-BFCD-00BA943E53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739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0C21-2A69-CE45-824B-B25FA1586688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AEA7-4486-D540-AD5D-03FBA3BFF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90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0C21-2A69-CE45-824B-B25FA1586688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AEA7-4486-D540-AD5D-03FBA3BFF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78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0C21-2A69-CE45-824B-B25FA1586688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AEA7-4486-D540-AD5D-03FBA3BFF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964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0C21-2A69-CE45-824B-B25FA1586688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AEA7-4486-D540-AD5D-03FBA3BFF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276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0C21-2A69-CE45-824B-B25FA1586688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AEA7-4486-D540-AD5D-03FBA3BFF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997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0C21-2A69-CE45-824B-B25FA1586688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AEA7-4486-D540-AD5D-03FBA3BFF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188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0C21-2A69-CE45-824B-B25FA1586688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AEA7-4486-D540-AD5D-03FBA3BFF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81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0C21-2A69-CE45-824B-B25FA1586688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AEA7-4486-D540-AD5D-03FBA3BFF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540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0C21-2A69-CE45-824B-B25FA1586688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AEA7-4486-D540-AD5D-03FBA3BFF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60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0C21-2A69-CE45-824B-B25FA1586688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AEA7-4486-D540-AD5D-03FBA3BFF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206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0C21-2A69-CE45-824B-B25FA1586688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AEA7-4486-D540-AD5D-03FBA3BFF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496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0C21-2A69-CE45-824B-B25FA1586688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DAEA7-4486-D540-AD5D-03FBA3BFF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910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549E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jpg"/><Relationship Id="rId7" Type="http://schemas.openxmlformats.org/officeDocument/2006/relationships/image" Target="../media/image10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5" r="955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9775" y="2160339"/>
            <a:ext cx="4728646" cy="1782760"/>
          </a:xfrm>
        </p:spPr>
        <p:txBody>
          <a:bodyPr anchor="t"/>
          <a:lstStyle/>
          <a:p>
            <a:pPr algn="l"/>
            <a:r>
              <a:rPr lang="en-US" b="1" dirty="0">
                <a:latin typeface="+mn-lt"/>
              </a:rPr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9775" y="4163512"/>
            <a:ext cx="4728646" cy="737351"/>
          </a:xfrm>
        </p:spPr>
        <p:txBody>
          <a:bodyPr wrap="square">
            <a:noAutofit/>
          </a:bodyPr>
          <a:lstStyle/>
          <a:p>
            <a:pPr algn="l"/>
            <a:r>
              <a:rPr lang="en-US" sz="2800" b="1" dirty="0"/>
              <a:t>Name of presenter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789" y="1957137"/>
            <a:ext cx="4046360" cy="2943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562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SAMM Sessions – Generic DevOps Security Maturity Model (GDOSMM)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need to change the core model but reviewing the SAMM activities is important to assure they are implementation neutral</a:t>
            </a:r>
          </a:p>
          <a:p>
            <a:r>
              <a:rPr lang="en-US" dirty="0"/>
              <a:t>In addition Implementation advice can be included for different roles and processes e.g. DevOps, Waterfall and Agile</a:t>
            </a:r>
          </a:p>
          <a:p>
            <a:r>
              <a:rPr lang="en-US" dirty="0"/>
              <a:t>GDOSMM is a potential implementation subset of SAMM</a:t>
            </a:r>
          </a:p>
          <a:p>
            <a:r>
              <a:rPr lang="en-US" dirty="0"/>
              <a:t>An evening session was agreed for model mapping SAMM to GDOSMM</a:t>
            </a:r>
          </a:p>
          <a:p>
            <a:r>
              <a:rPr lang="en-US" dirty="0"/>
              <a:t>The effort/impact dimensions suggested make for an interesting addition to activities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0273" y="5749380"/>
            <a:ext cx="1773593" cy="709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064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SAMM Sessions – Core Model Update 2 – Developer 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Restructure SAMM activities with an increasing maturity of implementation</a:t>
            </a:r>
          </a:p>
          <a:p>
            <a:r>
              <a:rPr lang="en-GB" dirty="0"/>
              <a:t>Apply this restructure to all SAMM practises and activities (high level).</a:t>
            </a:r>
          </a:p>
          <a:p>
            <a:r>
              <a:rPr lang="en-GB" dirty="0"/>
              <a:t>Create one or more detailed descriptions with implementation guidance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6977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SAMM Sessions – OWASP Project Alignment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We must make sure to remap “Flagship” and “Lab” projects for SAMM Version 2</a:t>
            </a:r>
          </a:p>
          <a:p>
            <a:r>
              <a:rPr lang="en-GB" dirty="0"/>
              <a:t>Reach out to “Flagship” and “Lab” leaders to get references to the SAMM project and, if possible, link to an activity or security process.</a:t>
            </a:r>
          </a:p>
          <a:p>
            <a:r>
              <a:rPr lang="en-GB" dirty="0"/>
              <a:t>Identify missing tools and artefacts that are needed for different activates</a:t>
            </a:r>
          </a:p>
          <a:p>
            <a:r>
              <a:rPr lang="en-GB" dirty="0"/>
              <a:t>Make sure to promote these missing tools and artefacts to encourage people to undertake the project themselves. </a:t>
            </a:r>
          </a:p>
          <a:p>
            <a:r>
              <a:rPr lang="en-GB" dirty="0"/>
              <a:t>Map a lower level of granularity; map at a level of activities  </a:t>
            </a:r>
          </a:p>
        </p:txBody>
      </p:sp>
    </p:spTree>
    <p:extLst>
      <p:ext uri="{BB962C8B-B14F-4D97-AF65-F5344CB8AC3E}">
        <p14:creationId xmlns:p14="http://schemas.microsoft.com/office/powerpoint/2010/main" val="1385429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schedule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3567885"/>
              </p:ext>
            </p:extLst>
          </p:nvPr>
        </p:nvGraphicFramePr>
        <p:xfrm>
          <a:off x="838200" y="1825625"/>
          <a:ext cx="7182854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0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420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n>
                            <a:noFill/>
                          </a:ln>
                          <a:solidFill>
                            <a:srgbClr val="87BB40"/>
                          </a:solidFill>
                        </a:rPr>
                        <a:t>10:00</a:t>
                      </a:r>
                      <a:r>
                        <a:rPr lang="mr-IN" baseline="0" dirty="0">
                          <a:ln>
                            <a:noFill/>
                          </a:ln>
                          <a:solidFill>
                            <a:srgbClr val="87BB40"/>
                          </a:solidFill>
                        </a:rPr>
                        <a:t>–</a:t>
                      </a:r>
                      <a:r>
                        <a:rPr lang="en-US" baseline="0" dirty="0">
                          <a:ln>
                            <a:noFill/>
                          </a:ln>
                          <a:solidFill>
                            <a:srgbClr val="87BB40"/>
                          </a:solidFill>
                        </a:rPr>
                        <a:t> 09:30</a:t>
                      </a:r>
                      <a:endParaRPr lang="en-US" dirty="0">
                        <a:ln>
                          <a:noFill/>
                        </a:ln>
                        <a:solidFill>
                          <a:srgbClr val="87BB4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Session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09:00</a:t>
                      </a:r>
                      <a:r>
                        <a:rPr lang="mr-IN" b="1" baseline="0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–</a:t>
                      </a:r>
                      <a:r>
                        <a:rPr lang="en-US" b="1" baseline="0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 09:30</a:t>
                      </a:r>
                      <a:endParaRPr lang="en-US" b="1" dirty="0">
                        <a:ln>
                          <a:noFill/>
                        </a:ln>
                        <a:solidFill>
                          <a:srgbClr val="87BB40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Session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09:00</a:t>
                      </a:r>
                      <a:r>
                        <a:rPr lang="mr-IN" b="1" baseline="0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–</a:t>
                      </a:r>
                      <a:r>
                        <a:rPr lang="en-US" b="1" baseline="0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 09:30</a:t>
                      </a:r>
                      <a:endParaRPr lang="en-US" b="1" dirty="0">
                        <a:ln>
                          <a:noFill/>
                        </a:ln>
                        <a:solidFill>
                          <a:srgbClr val="87BB40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Session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09:00</a:t>
                      </a:r>
                      <a:r>
                        <a:rPr lang="mr-IN" b="1" baseline="0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–</a:t>
                      </a:r>
                      <a:r>
                        <a:rPr lang="en-US" b="1" baseline="0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 09:30</a:t>
                      </a:r>
                      <a:endParaRPr lang="en-US" b="1" dirty="0">
                        <a:ln>
                          <a:noFill/>
                        </a:ln>
                        <a:solidFill>
                          <a:srgbClr val="87BB40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Session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09:00</a:t>
                      </a:r>
                      <a:r>
                        <a:rPr lang="mr-IN" b="1" baseline="0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–</a:t>
                      </a:r>
                      <a:r>
                        <a:rPr lang="en-US" b="1" baseline="0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 09:30</a:t>
                      </a:r>
                      <a:endParaRPr lang="en-US" b="1" dirty="0">
                        <a:ln>
                          <a:noFill/>
                        </a:ln>
                        <a:solidFill>
                          <a:srgbClr val="87BB40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Session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09:00</a:t>
                      </a:r>
                      <a:r>
                        <a:rPr lang="mr-IN" b="1" baseline="0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–</a:t>
                      </a:r>
                      <a:r>
                        <a:rPr lang="en-US" b="1" baseline="0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 09:30</a:t>
                      </a:r>
                      <a:endParaRPr lang="en-US" b="1" dirty="0">
                        <a:ln>
                          <a:noFill/>
                        </a:ln>
                        <a:solidFill>
                          <a:srgbClr val="87BB40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Session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09:00</a:t>
                      </a:r>
                      <a:r>
                        <a:rPr lang="mr-IN" b="1" baseline="0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–</a:t>
                      </a:r>
                      <a:r>
                        <a:rPr lang="en-US" b="1" baseline="0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 09:30</a:t>
                      </a:r>
                      <a:endParaRPr lang="en-US" b="1" dirty="0">
                        <a:ln>
                          <a:noFill/>
                        </a:ln>
                        <a:solidFill>
                          <a:srgbClr val="87BB40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Session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09:00</a:t>
                      </a:r>
                      <a:r>
                        <a:rPr lang="mr-IN" b="1" baseline="0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–</a:t>
                      </a:r>
                      <a:r>
                        <a:rPr lang="en-US" b="1" baseline="0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 09:30</a:t>
                      </a:r>
                      <a:endParaRPr lang="en-US" b="1" dirty="0">
                        <a:ln>
                          <a:noFill/>
                        </a:ln>
                        <a:solidFill>
                          <a:srgbClr val="87BB40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Session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09:00</a:t>
                      </a:r>
                      <a:r>
                        <a:rPr lang="mr-IN" b="1" baseline="0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–</a:t>
                      </a:r>
                      <a:r>
                        <a:rPr lang="en-US" b="1" baseline="0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 09:30</a:t>
                      </a:r>
                      <a:endParaRPr lang="en-US" b="1" dirty="0">
                        <a:ln>
                          <a:noFill/>
                        </a:ln>
                        <a:solidFill>
                          <a:srgbClr val="87BB40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Session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09:00</a:t>
                      </a:r>
                      <a:r>
                        <a:rPr lang="mr-IN" b="1" baseline="0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–</a:t>
                      </a:r>
                      <a:r>
                        <a:rPr lang="en-US" b="1" baseline="0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 09:30</a:t>
                      </a:r>
                      <a:endParaRPr lang="en-US" b="1" dirty="0">
                        <a:ln>
                          <a:noFill/>
                        </a:ln>
                        <a:solidFill>
                          <a:srgbClr val="87BB40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Session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09:00</a:t>
                      </a:r>
                      <a:r>
                        <a:rPr lang="mr-IN" b="1" baseline="0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–</a:t>
                      </a:r>
                      <a:r>
                        <a:rPr lang="en-US" b="1" baseline="0" dirty="0">
                          <a:ln>
                            <a:noFill/>
                          </a:ln>
                          <a:solidFill>
                            <a:srgbClr val="87BB4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 09:30</a:t>
                      </a:r>
                      <a:endParaRPr lang="en-US" b="1" dirty="0">
                        <a:ln>
                          <a:noFill/>
                        </a:ln>
                        <a:solidFill>
                          <a:srgbClr val="87BB40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Session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0273" y="5749380"/>
            <a:ext cx="1773593" cy="7094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0390" y="429294"/>
            <a:ext cx="3588230" cy="3042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324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 the conversation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485261"/>
            <a:ext cx="10515600" cy="1877034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0273" y="5749380"/>
            <a:ext cx="1773593" cy="709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805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4091"/>
            <a:ext cx="4182979" cy="2811212"/>
          </a:xfrm>
        </p:spPr>
        <p:txBody>
          <a:bodyPr anchor="t"/>
          <a:lstStyle/>
          <a:p>
            <a:r>
              <a:rPr lang="en-US" dirty="0"/>
              <a:t>OWASP Summit Village map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0273" y="5749380"/>
            <a:ext cx="1773593" cy="7094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1717" y="0"/>
            <a:ext cx="6920283" cy="685800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5271717" y="0"/>
            <a:ext cx="0" cy="6858000"/>
          </a:xfrm>
          <a:prstGeom prst="line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38200" y="2213811"/>
            <a:ext cx="3797968" cy="396315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1126" y="652567"/>
            <a:ext cx="3145150" cy="25947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79" y="792719"/>
            <a:ext cx="4731084" cy="8444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463" y="3372153"/>
            <a:ext cx="3803938" cy="32257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6752" y="473183"/>
            <a:ext cx="2783312" cy="26858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2135" y="3429000"/>
            <a:ext cx="2249684" cy="27924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2" y="1977999"/>
            <a:ext cx="4731084" cy="30929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66" y="5411727"/>
            <a:ext cx="808792" cy="6907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666" y="5411727"/>
            <a:ext cx="808792" cy="69070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525" y="5411727"/>
            <a:ext cx="808792" cy="690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881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5" r="955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17648" y="3392532"/>
            <a:ext cx="5556702" cy="2003924"/>
          </a:xfrm>
        </p:spPr>
        <p:txBody>
          <a:bodyPr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Thank you!</a:t>
            </a:r>
            <a:br>
              <a:rPr lang="en-US" b="1" dirty="0"/>
            </a:br>
            <a:r>
              <a:rPr lang="en-US" sz="3200" dirty="0">
                <a:solidFill>
                  <a:schemeClr val="tx1"/>
                </a:solidFill>
              </a:rPr>
              <a:t>Questions?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0273" y="5749380"/>
            <a:ext cx="1773593" cy="7094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011" y="1036105"/>
            <a:ext cx="2277978" cy="2198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867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283</Words>
  <Application>Microsoft Office PowerPoint</Application>
  <PresentationFormat>Widescreen</PresentationFormat>
  <Paragraphs>44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Presentation Title</vt:lpstr>
      <vt:lpstr>SAMM Sessions – Generic DevOps Security Maturity Model (GDOSMM)</vt:lpstr>
      <vt:lpstr>SAMM Sessions – Core Model Update 2 – Developer Methodology</vt:lpstr>
      <vt:lpstr>SAMM Sessions – OWASP Project Alignment</vt:lpstr>
      <vt:lpstr>Today’s schedule</vt:lpstr>
      <vt:lpstr>Join the conversation</vt:lpstr>
      <vt:lpstr>OWASP Summit Village map</vt:lpstr>
      <vt:lpstr>PowerPoint Presentation</vt:lpstr>
      <vt:lpstr>Thank you!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Francois Raynaud</dc:creator>
  <cp:lastModifiedBy>Ryan Burgess</cp:lastModifiedBy>
  <cp:revision>24</cp:revision>
  <dcterms:created xsi:type="dcterms:W3CDTF">2017-06-10T21:24:47Z</dcterms:created>
  <dcterms:modified xsi:type="dcterms:W3CDTF">2017-06-13T16:44:55Z</dcterms:modified>
</cp:coreProperties>
</file>